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  <p:sldMasterId id="2147483818" r:id="rId2"/>
  </p:sldMasterIdLst>
  <p:notesMasterIdLst>
    <p:notesMasterId r:id="rId40"/>
  </p:notesMasterIdLst>
  <p:handoutMasterIdLst>
    <p:handoutMasterId r:id="rId41"/>
  </p:handoutMasterIdLst>
  <p:sldIdLst>
    <p:sldId id="407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433" r:id="rId29"/>
    <p:sldId id="434" r:id="rId30"/>
    <p:sldId id="435" r:id="rId31"/>
    <p:sldId id="436" r:id="rId32"/>
    <p:sldId id="437" r:id="rId33"/>
    <p:sldId id="438" r:id="rId34"/>
    <p:sldId id="439" r:id="rId35"/>
    <p:sldId id="440" r:id="rId36"/>
    <p:sldId id="441" r:id="rId37"/>
    <p:sldId id="442" r:id="rId38"/>
    <p:sldId id="443" r:id="rId39"/>
  </p:sldIdLst>
  <p:sldSz cx="9144000" cy="6858000" type="screen4x3"/>
  <p:notesSz cx="7010400" cy="939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800"/>
    <a:srgbClr val="47FF4B"/>
    <a:srgbClr val="54A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 autoAdjust="0"/>
    <p:restoredTop sz="94660"/>
  </p:normalViewPr>
  <p:slideViewPr>
    <p:cSldViewPr snapToGrid="0">
      <p:cViewPr>
        <p:scale>
          <a:sx n="75" d="100"/>
          <a:sy n="75" d="100"/>
        </p:scale>
        <p:origin x="-966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6378"/>
    </p:cViewPr>
  </p:sorterViewPr>
  <p:notesViewPr>
    <p:cSldViewPr snapToGrid="0">
      <p:cViewPr varScale="1">
        <p:scale>
          <a:sx n="61" d="100"/>
          <a:sy n="61" d="100"/>
        </p:scale>
        <p:origin x="-1728" y="-72"/>
      </p:cViewPr>
      <p:guideLst>
        <p:guide orient="horz" pos="2960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9821"/>
          </a:xfrm>
          <a:prstGeom prst="rect">
            <a:avLst/>
          </a:prstGeom>
        </p:spPr>
        <p:txBody>
          <a:bodyPr vert="horz" lIns="93746" tIns="46873" rIns="93746" bIns="468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1"/>
            <a:ext cx="3037840" cy="469821"/>
          </a:xfrm>
          <a:prstGeom prst="rect">
            <a:avLst/>
          </a:prstGeom>
        </p:spPr>
        <p:txBody>
          <a:bodyPr vert="horz" lIns="93746" tIns="46873" rIns="93746" bIns="46873" rtlCol="0"/>
          <a:lstStyle>
            <a:lvl1pPr algn="r">
              <a:defRPr sz="1200"/>
            </a:lvl1pPr>
          </a:lstStyle>
          <a:p>
            <a:fld id="{D2542B20-4874-4138-A10A-663E740FB941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24964"/>
            <a:ext cx="3037840" cy="469821"/>
          </a:xfrm>
          <a:prstGeom prst="rect">
            <a:avLst/>
          </a:prstGeom>
        </p:spPr>
        <p:txBody>
          <a:bodyPr vert="horz" lIns="93746" tIns="46873" rIns="93746" bIns="468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924964"/>
            <a:ext cx="3037840" cy="469821"/>
          </a:xfrm>
          <a:prstGeom prst="rect">
            <a:avLst/>
          </a:prstGeom>
        </p:spPr>
        <p:txBody>
          <a:bodyPr vert="horz" lIns="93746" tIns="46873" rIns="93746" bIns="46873" rtlCol="0" anchor="b"/>
          <a:lstStyle>
            <a:lvl1pPr algn="r">
              <a:defRPr sz="1200"/>
            </a:lvl1pPr>
          </a:lstStyle>
          <a:p>
            <a:fld id="{C36C2D3B-8E20-4B75-BB89-9C8B1E53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62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9821"/>
          </a:xfrm>
          <a:prstGeom prst="rect">
            <a:avLst/>
          </a:prstGeom>
        </p:spPr>
        <p:txBody>
          <a:bodyPr vert="horz" lIns="93746" tIns="46873" rIns="93746" bIns="468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9821"/>
          </a:xfrm>
          <a:prstGeom prst="rect">
            <a:avLst/>
          </a:prstGeom>
        </p:spPr>
        <p:txBody>
          <a:bodyPr vert="horz" lIns="93746" tIns="46873" rIns="93746" bIns="46873" rtlCol="0"/>
          <a:lstStyle>
            <a:lvl1pPr algn="r">
              <a:defRPr sz="1200"/>
            </a:lvl1pPr>
          </a:lstStyle>
          <a:p>
            <a:fld id="{571955D7-666E-4565-A2B1-106C94066A08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704850"/>
            <a:ext cx="4694238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6" tIns="46873" rIns="93746" bIns="46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63297"/>
            <a:ext cx="5608320" cy="4228386"/>
          </a:xfrm>
          <a:prstGeom prst="rect">
            <a:avLst/>
          </a:prstGeom>
        </p:spPr>
        <p:txBody>
          <a:bodyPr vert="horz" lIns="93746" tIns="46873" rIns="93746" bIns="468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24964"/>
            <a:ext cx="3037840" cy="469821"/>
          </a:xfrm>
          <a:prstGeom prst="rect">
            <a:avLst/>
          </a:prstGeom>
        </p:spPr>
        <p:txBody>
          <a:bodyPr vert="horz" lIns="93746" tIns="46873" rIns="93746" bIns="468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924964"/>
            <a:ext cx="3037840" cy="469821"/>
          </a:xfrm>
          <a:prstGeom prst="rect">
            <a:avLst/>
          </a:prstGeom>
        </p:spPr>
        <p:txBody>
          <a:bodyPr vert="horz" lIns="93746" tIns="46873" rIns="93746" bIns="46873" rtlCol="0" anchor="b"/>
          <a:lstStyle>
            <a:lvl1pPr algn="r">
              <a:defRPr sz="1200"/>
            </a:lvl1pPr>
          </a:lstStyle>
          <a:p>
            <a:fld id="{D6AEF246-E465-4EE0-BBBE-F4907D97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1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F246-E465-4EE0-BBBE-F4907D97439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0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79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59" indent="-285715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0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04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48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92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37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80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24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8069B4-87E5-4A91-9599-DC5573D0E037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29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79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59" indent="-285715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0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04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48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92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37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80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24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6219AA-4F80-4B1A-805B-AE4334E9A329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32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15717" name="Header Placeholder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38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59" indent="-285715" defTabSz="95238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0" indent="-228572" defTabSz="95238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04" indent="-228572" defTabSz="95238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48" indent="-228572" defTabSz="95238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92" indent="-228572" defTabSz="9523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37" indent="-228572" defTabSz="9523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80" indent="-228572" defTabSz="9523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24" indent="-228572" defTabSz="9523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prstClr val="black"/>
                </a:solidFill>
              </a:rPr>
              <a:t>CalCPA - San Joaquin Chapter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79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59" indent="-285715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0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04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48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92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37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80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24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DF95E4-3004-4455-ACA6-755421B064D4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33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18789" name="Header Placeholder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38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59" indent="-285715" defTabSz="95238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0" indent="-228572" defTabSz="95238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04" indent="-228572" defTabSz="95238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48" indent="-228572" defTabSz="95238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92" indent="-228572" defTabSz="9523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37" indent="-228572" defTabSz="9523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80" indent="-228572" defTabSz="9523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24" indent="-228572" defTabSz="9523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prstClr val="black"/>
                </a:solidFill>
              </a:rPr>
              <a:t>CalCPA - San Joaquin Chapter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79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59" indent="-285715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0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04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48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92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37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80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24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DF95E4-3004-4455-ACA6-755421B064D4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34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18789" name="Header Placeholder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38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59" indent="-285715" defTabSz="95238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0" indent="-228572" defTabSz="95238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04" indent="-228572" defTabSz="95238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48" indent="-228572" defTabSz="95238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92" indent="-228572" defTabSz="9523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37" indent="-228572" defTabSz="9523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80" indent="-228572" defTabSz="9523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24" indent="-228572" defTabSz="9523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prstClr val="black"/>
                </a:solidFill>
              </a:rPr>
              <a:t>CalCPA - San Joaquin Chapter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79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59" indent="-285715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60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04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48" indent="-228572" defTabSz="95079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92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37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80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24" indent="-228572" defTabSz="9507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2F5D6E-F4F4-45C2-933D-387CBD4A565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37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EBBC-884A-47D4-B96A-B229BDB2B21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4140-BB21-4B8E-BCCA-068CE131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EBBC-884A-47D4-B96A-B229BDB2B21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4140-BB21-4B8E-BCCA-068CE131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0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EBBC-884A-47D4-B96A-B229BDB2B21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4140-BB21-4B8E-BCCA-068CE131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44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ravenida\AppData\Local\Temp\11038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79761"/>
            <a:ext cx="2730732" cy="122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954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835152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25609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buClrTx/>
              <a:defRPr/>
            </a:lvl2pPr>
            <a:lvl3pPr>
              <a:spcAft>
                <a:spcPts val="600"/>
              </a:spcAft>
              <a:buClr>
                <a:schemeClr val="accent1"/>
              </a:buClr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4191000" y="647700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D3B5B1B-6DC3-4AC6-A2E1-2939E78F87F4}" type="slidenum">
              <a:rPr lang="en-US" sz="1800" b="0" smtClean="0">
                <a:solidFill>
                  <a:schemeClr val="tx1"/>
                </a:solidFill>
              </a:rPr>
              <a:pPr algn="ctr"/>
              <a:t>‹#›</a:t>
            </a:fld>
            <a:endParaRPr lang="en-US" sz="1800" b="0" dirty="0">
              <a:solidFill>
                <a:schemeClr val="tx1"/>
              </a:solidFill>
            </a:endParaRPr>
          </a:p>
        </p:txBody>
      </p:sp>
      <p:pic>
        <p:nvPicPr>
          <p:cNvPr id="9" name="Picture 3" descr="C:\Users\ravenida\AppData\Local\Temp\1103496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0" b="25138"/>
          <a:stretch/>
        </p:blipFill>
        <p:spPr bwMode="auto">
          <a:xfrm>
            <a:off x="771808" y="6092262"/>
            <a:ext cx="1066800" cy="52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080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38099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37642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860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14800" y="6477000"/>
            <a:ext cx="733864" cy="274320"/>
          </a:xfrm>
        </p:spPr>
        <p:txBody>
          <a:bodyPr/>
          <a:lstStyle>
            <a:lvl1pPr algn="ctr">
              <a:defRPr sz="1800"/>
            </a:lvl1pPr>
          </a:lstStyle>
          <a:p>
            <a:fld id="{E97C92B5-FE5E-4D90-8E9B-D56838096173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pic>
        <p:nvPicPr>
          <p:cNvPr id="10" name="Picture 2" descr="C:\Users\ravenida\AppData\Local\Temp\110384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964" y="6092680"/>
            <a:ext cx="1365367" cy="61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545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92B5-FE5E-4D90-8E9B-D568380961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3" descr="C:\Users\ravenida\AppData\Local\Temp\1103496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0" b="25138"/>
          <a:stretch/>
        </p:blipFill>
        <p:spPr bwMode="auto">
          <a:xfrm>
            <a:off x="771808" y="6262652"/>
            <a:ext cx="1066800" cy="50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451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92B5-FE5E-4D90-8E9B-D568380961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40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92B5-FE5E-4D90-8E9B-D568380961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93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92B5-FE5E-4D90-8E9B-D568380961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984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92B5-FE5E-4D90-8E9B-D5683809617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8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EBBC-884A-47D4-B96A-B229BDB2B21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4140-BB21-4B8E-BCCA-068CE131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97C92B5-FE5E-4D90-8E9B-D5683809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14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92B5-FE5E-4D90-8E9B-D5683809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9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92B5-FE5E-4D90-8E9B-D56838096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31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960" y="622808"/>
            <a:ext cx="8077200" cy="1673352"/>
          </a:xfr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3600" b="0"/>
            </a:lvl1pPr>
            <a:extLst/>
          </a:lstStyle>
          <a:p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2458720"/>
            <a:ext cx="7980680" cy="2434336"/>
          </a:xfrm>
        </p:spPr>
        <p:txBody>
          <a:bodyPr lIns="118872" tIns="0" rIns="45720" bIns="0" anchor="b">
            <a:normAutofit/>
          </a:bodyPr>
          <a:lstStyle>
            <a:lvl1pPr marL="0" indent="0" algn="ctr">
              <a:buNone/>
              <a:defRPr sz="5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3" descr="C:\Users\ravenida\AppData\Local\Temp\1103496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0" b="25138"/>
          <a:stretch/>
        </p:blipFill>
        <p:spPr bwMode="auto">
          <a:xfrm>
            <a:off x="345088" y="6063543"/>
            <a:ext cx="1066800" cy="50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954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EBBC-884A-47D4-B96A-B229BDB2B21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4140-BB21-4B8E-BCCA-068CE131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44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EBBC-884A-47D4-B96A-B229BDB2B21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4140-BB21-4B8E-BCCA-068CE131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53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EBBC-884A-47D4-B96A-B229BDB2B21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4140-BB21-4B8E-BCCA-068CE131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2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EBBC-884A-47D4-B96A-B229BDB2B21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4140-BB21-4B8E-BCCA-068CE131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0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EBBC-884A-47D4-B96A-B229BDB2B21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4140-BB21-4B8E-BCCA-068CE131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4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EBBC-884A-47D4-B96A-B229BDB2B21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4140-BB21-4B8E-BCCA-068CE131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3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EBBC-884A-47D4-B96A-B229BDB2B21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4140-BB21-4B8E-BCCA-068CE131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59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3EBBC-884A-47D4-B96A-B229BDB2B21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4140-BB21-4B8E-BCCA-068CE131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6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6680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97C92B5-FE5E-4D90-8E9B-D56838096173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0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0"/>
            <a:ext cx="9144000" cy="381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8216" y="-76201"/>
            <a:ext cx="13713088" cy="6796848"/>
          </a:xfrm>
          <a:prstGeom prst="rect">
            <a:avLst/>
          </a:prstGeom>
        </p:spPr>
      </p:pic>
      <p:pic>
        <p:nvPicPr>
          <p:cNvPr id="1027" name="Picture 3" descr="C:\Users\rlee\Desktop\110384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061" y="5498811"/>
            <a:ext cx="1526902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0028" y="5892224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Presented by: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David B. Gaw &amp; Jackie Patterson, JD, </a:t>
            </a:r>
            <a:r>
              <a:rPr lang="en-US" sz="1600" dirty="0" err="1" smtClean="0">
                <a:solidFill>
                  <a:schemeClr val="bg1"/>
                </a:solidFill>
              </a:rPr>
              <a:t>MBT</a:t>
            </a:r>
            <a:r>
              <a:rPr lang="en-US" sz="1600" dirty="0" smtClean="0">
                <a:solidFill>
                  <a:schemeClr val="bg1"/>
                </a:solidFill>
              </a:rPr>
              <a:t>, CPA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-533400" y="1751012"/>
            <a:ext cx="10210800" cy="2593975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Advanced Estate Planning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November 10, 2015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San Francisco Paralegal Association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32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Issues for QPRTs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02700" cy="4625609"/>
          </a:xfrm>
        </p:spPr>
        <p:txBody>
          <a:bodyPr/>
          <a:lstStyle/>
          <a:p>
            <a:r>
              <a:rPr lang="en-US" altLang="en-US" sz="3600" dirty="0" smtClean="0"/>
              <a:t>Must live out the term of the QPRT</a:t>
            </a:r>
          </a:p>
          <a:p>
            <a:r>
              <a:rPr lang="en-US" altLang="en-US" sz="3600" dirty="0" smtClean="0"/>
              <a:t>Compare capital gains tax savings vs. estate tax savings</a:t>
            </a:r>
          </a:p>
          <a:p>
            <a:r>
              <a:rPr lang="en-US" altLang="en-US" sz="3600" dirty="0" smtClean="0"/>
              <a:t>The older the client, the better </a:t>
            </a:r>
          </a:p>
          <a:p>
            <a:r>
              <a:rPr lang="en-US" altLang="en-US" sz="3600" dirty="0" smtClean="0"/>
              <a:t>Explain ETIP rules to client and use for only for non-skip beneficiaries (or apply GST on back-end if skip beneficiaries)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951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Issues for QPRTs (cont’d)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Role of Section 7520 rate (at creation, the higher the better) </a:t>
            </a:r>
          </a:p>
          <a:p>
            <a:r>
              <a:rPr lang="en-US" altLang="en-US" dirty="0" smtClean="0"/>
              <a:t>Quit paying rent to ensure estate inclusion (step-up)</a:t>
            </a:r>
          </a:p>
          <a:p>
            <a:pPr marL="11887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Would transfer to IDGT be preferable?</a:t>
            </a:r>
          </a:p>
        </p:txBody>
      </p:sp>
    </p:spTree>
    <p:extLst>
      <p:ext uri="{BB962C8B-B14F-4D97-AF65-F5344CB8AC3E}">
        <p14:creationId xmlns:p14="http://schemas.microsoft.com/office/powerpoint/2010/main" val="389173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Principal Residence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44500" y="1701800"/>
            <a:ext cx="8229600" cy="4625609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Used as principal residence</a:t>
            </a:r>
          </a:p>
          <a:p>
            <a:r>
              <a:rPr lang="en-US" altLang="en-US" sz="3600" dirty="0" smtClean="0"/>
              <a:t>Can include large parcel, where non-divisible</a:t>
            </a:r>
          </a:p>
          <a:p>
            <a:r>
              <a:rPr lang="en-US" altLang="en-US" sz="3600" dirty="0" smtClean="0"/>
              <a:t>Can have some commercial use </a:t>
            </a:r>
          </a:p>
          <a:p>
            <a:r>
              <a:rPr lang="en-US" altLang="en-US" sz="3600" dirty="0" smtClean="0"/>
              <a:t>Can be trailer or boat or yacht</a:t>
            </a:r>
          </a:p>
        </p:txBody>
      </p:sp>
    </p:spTree>
    <p:extLst>
      <p:ext uri="{BB962C8B-B14F-4D97-AF65-F5344CB8AC3E}">
        <p14:creationId xmlns:p14="http://schemas.microsoft.com/office/powerpoint/2010/main" val="5721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Non-Principal Residence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1"/>
            <a:ext cx="7772400" cy="3627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Can be rented out, but grantor must use it for the greater of 14 or more days per year  or 10% of the days rented</a:t>
            </a:r>
          </a:p>
          <a:p>
            <a:r>
              <a:rPr lang="en-US" dirty="0" smtClean="0"/>
              <a:t>Possibly two vacation homes, if: 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dirty="0" smtClean="0"/>
              <a:t>Husband and wife QPRT the principal residence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dirty="0" smtClean="0"/>
              <a:t>Transfer respective homes to the husband and wife as their separate property</a:t>
            </a:r>
          </a:p>
          <a:p>
            <a:r>
              <a:rPr lang="en-US" dirty="0" smtClean="0"/>
              <a:t>Easiest “sale” of all QPRTs since frequently want to keep it in the family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1219200"/>
            <a:ext cx="7239000" cy="914400"/>
          </a:xfrm>
          <a:prstGeom prst="rect">
            <a:avLst/>
          </a:prstGeom>
        </p:spPr>
        <p:txBody>
          <a:bodyPr vert="horz" wrap="none" lIns="54864" tIns="91440" rtlCol="0">
            <a:noAutofit/>
          </a:bodyPr>
          <a:lstStyle/>
          <a:p>
            <a:pPr algn="ctr"/>
            <a:r>
              <a:rPr lang="en-US" sz="4400" b="1" dirty="0">
                <a:solidFill>
                  <a:srgbClr val="FFC800"/>
                </a:solidFill>
              </a:rPr>
              <a:t>T</a:t>
            </a:r>
            <a:r>
              <a:rPr lang="en-US" sz="4400" b="1" dirty="0" smtClean="0">
                <a:solidFill>
                  <a:srgbClr val="FFC800"/>
                </a:solidFill>
              </a:rPr>
              <a:t>he Vacation Home</a:t>
            </a:r>
          </a:p>
        </p:txBody>
      </p:sp>
    </p:spTree>
    <p:extLst>
      <p:ext uri="{BB962C8B-B14F-4D97-AF65-F5344CB8AC3E}">
        <p14:creationId xmlns:p14="http://schemas.microsoft.com/office/powerpoint/2010/main" val="17204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What if …</a:t>
            </a:r>
          </a:p>
        </p:txBody>
      </p:sp>
      <p:sp>
        <p:nvSpPr>
          <p:cNvPr id="65538" name="Subtitle 1"/>
          <p:cNvSpPr>
            <a:spLocks noGrp="1"/>
          </p:cNvSpPr>
          <p:nvPr>
            <p:ph idx="1"/>
          </p:nvPr>
        </p:nvSpPr>
        <p:spPr>
          <a:xfrm>
            <a:off x="762000" y="2438399"/>
            <a:ext cx="8229600" cy="2966721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If you do purchase new house within 2 years before or after sale of residence, the QPRT can still qualify</a:t>
            </a:r>
          </a:p>
          <a:p>
            <a:r>
              <a:rPr lang="en-US" altLang="en-US" sz="3200" dirty="0" smtClean="0"/>
              <a:t>If you do not purchase house within 2 years, converts to GRAT</a:t>
            </a:r>
          </a:p>
          <a:p>
            <a:pPr marL="118872" indent="0">
              <a:buNone/>
            </a:pPr>
            <a:endParaRPr lang="en-US" alt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68960" y="1371600"/>
            <a:ext cx="827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 smtClean="0">
                <a:solidFill>
                  <a:srgbClr val="FFC800"/>
                </a:solidFill>
              </a:rPr>
              <a:t>Sale of the house during term of QPRT?</a:t>
            </a:r>
            <a:endParaRPr lang="en-US" sz="3600" b="1" dirty="0">
              <a:solidFill>
                <a:srgbClr val="FFC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66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After Signing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5041900"/>
          </a:xfrm>
        </p:spPr>
        <p:txBody>
          <a:bodyPr/>
          <a:lstStyle/>
          <a:p>
            <a:r>
              <a:rPr lang="en-US" sz="3600" dirty="0" smtClean="0"/>
              <a:t>Prepare gift tax return</a:t>
            </a:r>
          </a:p>
          <a:p>
            <a:r>
              <a:rPr lang="en-US" sz="3600" dirty="0" smtClean="0"/>
              <a:t>Calendar Termination Dates</a:t>
            </a:r>
          </a:p>
          <a:p>
            <a:r>
              <a:rPr lang="en-US" sz="3600" dirty="0" smtClean="0"/>
              <a:t>Prepare rental agreement (after QPRT term) or determine whether no rent is desired (to include in estate)</a:t>
            </a:r>
          </a:p>
          <a:p>
            <a:r>
              <a:rPr lang="en-US" sz="3600" dirty="0" smtClean="0"/>
              <a:t>Terminate the trust </a:t>
            </a:r>
          </a:p>
          <a:p>
            <a:r>
              <a:rPr lang="en-US" sz="3600" dirty="0" smtClean="0"/>
              <a:t>If beneficiary dies during term, need to revise estate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791200"/>
          </a:xfrm>
        </p:spPr>
        <p:txBody>
          <a:bodyPr/>
          <a:lstStyle/>
          <a:p>
            <a:pPr algn="ctr"/>
            <a:r>
              <a:rPr lang="en-US" altLang="en-US" sz="7200" dirty="0" smtClean="0"/>
              <a:t>GRATS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191000" y="6324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3E9DCFDF-886E-4EDD-97CE-7C96535ED24F}" type="slidenum">
              <a:rPr lang="en-US" altLang="en-US">
                <a:solidFill>
                  <a:prstClr val="white"/>
                </a:solidFill>
              </a:rPr>
              <a:pPr algn="ctr" eaLnBrk="1" hangingPunct="1"/>
              <a:t>16</a:t>
            </a:fld>
            <a:endParaRPr lang="en-US" altLang="en-US" dirty="0">
              <a:solidFill>
                <a:prstClr val="white"/>
              </a:solidFill>
            </a:endParaRPr>
          </a:p>
        </p:txBody>
      </p:sp>
      <p:pic>
        <p:nvPicPr>
          <p:cNvPr id="4" name="Picture 3" descr="C:\Users\ravenida\AppData\Local\Temp\1103496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0" b="25138"/>
          <a:stretch/>
        </p:blipFill>
        <p:spPr bwMode="auto">
          <a:xfrm>
            <a:off x="426368" y="6191149"/>
            <a:ext cx="1066800" cy="50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898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EXPLANATION TO CLIENTS 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2 Year GRAT</a:t>
            </a:r>
          </a:p>
          <a:p>
            <a:r>
              <a:rPr lang="en-US" altLang="en-US" dirty="0" smtClean="0"/>
              <a:t>$1million property</a:t>
            </a:r>
          </a:p>
          <a:p>
            <a:r>
              <a:rPr lang="en-US" altLang="en-US" dirty="0" smtClean="0"/>
              <a:t>$500,000 annuity</a:t>
            </a:r>
          </a:p>
          <a:p>
            <a:r>
              <a:rPr lang="en-US" altLang="en-US" dirty="0" smtClean="0"/>
              <a:t>No increase in value</a:t>
            </a:r>
          </a:p>
          <a:p>
            <a:r>
              <a:rPr lang="en-US" altLang="en-US" dirty="0" smtClean="0"/>
              <a:t>Results in entire property transferred back to Grantor </a:t>
            </a:r>
          </a:p>
        </p:txBody>
      </p:sp>
    </p:spTree>
    <p:extLst>
      <p:ext uri="{BB962C8B-B14F-4D97-AF65-F5344CB8AC3E}">
        <p14:creationId xmlns:p14="http://schemas.microsoft.com/office/powerpoint/2010/main" val="3423875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Same GRAT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increases in value to $2 million immediately</a:t>
            </a:r>
          </a:p>
          <a:p>
            <a:r>
              <a:rPr lang="en-US" dirty="0" smtClean="0"/>
              <a:t>Half of property comes back to Grantor</a:t>
            </a:r>
          </a:p>
          <a:p>
            <a:r>
              <a:rPr lang="en-US" dirty="0" smtClean="0"/>
              <a:t>Remaining half distributed pursuant to GRAT back end terms </a:t>
            </a:r>
          </a:p>
        </p:txBody>
      </p:sp>
    </p:spTree>
    <p:extLst>
      <p:ext uri="{BB962C8B-B14F-4D97-AF65-F5344CB8AC3E}">
        <p14:creationId xmlns:p14="http://schemas.microsoft.com/office/powerpoint/2010/main" val="1789171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Basics of GRATS 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Grantor Trustee During Term </a:t>
            </a:r>
          </a:p>
          <a:p>
            <a:r>
              <a:rPr lang="en-US" altLang="en-US" dirty="0" smtClean="0"/>
              <a:t>Grantor Gets Back Original Asset Value + 7520 Rate (rest remains in trust)</a:t>
            </a:r>
          </a:p>
          <a:p>
            <a:r>
              <a:rPr lang="en-US" altLang="en-US" dirty="0" smtClean="0"/>
              <a:t>Must Live Term</a:t>
            </a:r>
          </a:p>
          <a:p>
            <a:r>
              <a:rPr lang="en-US" altLang="en-US" dirty="0" smtClean="0"/>
              <a:t>Multiple GRATs for discounts and spreading risk</a:t>
            </a:r>
          </a:p>
          <a:p>
            <a:r>
              <a:rPr lang="en-US" altLang="en-US" dirty="0" smtClean="0"/>
              <a:t>Role of Section 7520 rate (the lower the better)</a:t>
            </a:r>
          </a:p>
        </p:txBody>
      </p:sp>
    </p:spTree>
    <p:extLst>
      <p:ext uri="{BB962C8B-B14F-4D97-AF65-F5344CB8AC3E}">
        <p14:creationId xmlns:p14="http://schemas.microsoft.com/office/powerpoint/2010/main" val="1192753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Beyond the Basics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05100"/>
            <a:ext cx="8229600" cy="3215909"/>
          </a:xfrm>
        </p:spPr>
        <p:txBody>
          <a:bodyPr/>
          <a:lstStyle/>
          <a:p>
            <a:r>
              <a:rPr lang="en-US" altLang="en-US" dirty="0" smtClean="0"/>
              <a:t>ILITS for Life Insurance</a:t>
            </a:r>
          </a:p>
          <a:p>
            <a:r>
              <a:rPr lang="en-US" altLang="en-US" dirty="0" smtClean="0"/>
              <a:t>Charitable Remainder Trust (CRAT/CRUT)</a:t>
            </a:r>
          </a:p>
          <a:p>
            <a:r>
              <a:rPr lang="en-US" altLang="en-US" dirty="0" smtClean="0"/>
              <a:t>Charitable Lead Trust (CLAT/CLUT)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130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Basics of GRATS (cont’d)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600" dirty="0" smtClean="0"/>
              <a:t>ETIP Issues </a:t>
            </a:r>
          </a:p>
          <a:p>
            <a:r>
              <a:rPr lang="en-US" altLang="en-US" sz="3600" dirty="0" smtClean="0"/>
              <a:t>Type of Assets</a:t>
            </a:r>
          </a:p>
          <a:p>
            <a:r>
              <a:rPr lang="en-US" altLang="en-US" sz="3600" dirty="0" smtClean="0"/>
              <a:t>Fixed vs. Variable (120% of previous year)</a:t>
            </a:r>
          </a:p>
          <a:p>
            <a:r>
              <a:rPr lang="en-US" altLang="en-US" sz="3600" dirty="0"/>
              <a:t>Income Tax Consequences</a:t>
            </a:r>
          </a:p>
          <a:p>
            <a:r>
              <a:rPr lang="en-US" altLang="en-US" sz="3600" dirty="0"/>
              <a:t>Adjustment of Annuity if IRS </a:t>
            </a:r>
            <a:r>
              <a:rPr lang="en-US" altLang="en-US" sz="3600" dirty="0" smtClean="0"/>
              <a:t>disputes value</a:t>
            </a:r>
            <a:endParaRPr lang="en-US" altLang="en-US" sz="3600" dirty="0"/>
          </a:p>
          <a:p>
            <a:r>
              <a:rPr lang="en-US" altLang="en-US" sz="3600" dirty="0"/>
              <a:t>What if Grantor dies before term expires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6785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Basics of GRATS (cont’d)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Income Tax Consequences</a:t>
            </a:r>
          </a:p>
          <a:p>
            <a:r>
              <a:rPr lang="en-US" altLang="en-US" dirty="0" smtClean="0"/>
              <a:t>Adjustment of Annuity if IRS Challenges Value</a:t>
            </a:r>
          </a:p>
          <a:p>
            <a:r>
              <a:rPr lang="en-US" altLang="en-US" dirty="0" smtClean="0"/>
              <a:t>What if Grantor dies before term expires</a:t>
            </a:r>
          </a:p>
        </p:txBody>
      </p:sp>
    </p:spTree>
    <p:extLst>
      <p:ext uri="{BB962C8B-B14F-4D97-AF65-F5344CB8AC3E}">
        <p14:creationId xmlns:p14="http://schemas.microsoft.com/office/powerpoint/2010/main" val="3475795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 of GRAT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Rolling GRATs</a:t>
            </a:r>
          </a:p>
          <a:p>
            <a:r>
              <a:rPr lang="en-US" dirty="0" smtClean="0"/>
              <a:t>Zeroed Out/WALTON GRAT</a:t>
            </a:r>
          </a:p>
          <a:p>
            <a:r>
              <a:rPr lang="en-US" dirty="0" smtClean="0"/>
              <a:t>10 Year GRATs</a:t>
            </a:r>
          </a:p>
          <a:p>
            <a:r>
              <a:rPr lang="en-US" dirty="0" smtClean="0"/>
              <a:t>Qualifying for Marital Deduction</a:t>
            </a:r>
          </a:p>
          <a:p>
            <a:r>
              <a:rPr lang="en-US" dirty="0" smtClean="0"/>
              <a:t>At termination, transfer to Non-skip persons or allocate GST and transfer to IDGT </a:t>
            </a:r>
          </a:p>
        </p:txBody>
      </p:sp>
    </p:spTree>
    <p:extLst>
      <p:ext uri="{BB962C8B-B14F-4D97-AF65-F5344CB8AC3E}">
        <p14:creationId xmlns:p14="http://schemas.microsoft.com/office/powerpoint/2010/main" val="401970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 to Use a GRAT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Simplicity is Key</a:t>
            </a:r>
          </a:p>
          <a:p>
            <a:r>
              <a:rPr lang="en-US" dirty="0" smtClean="0"/>
              <a:t>Little of no exemption left</a:t>
            </a:r>
          </a:p>
          <a:p>
            <a:r>
              <a:rPr lang="en-US" dirty="0" smtClean="0"/>
              <a:t>Rolling GRATs available</a:t>
            </a:r>
          </a:p>
          <a:p>
            <a:r>
              <a:rPr lang="en-US" dirty="0" smtClean="0"/>
              <a:t>GST is not a consideration</a:t>
            </a:r>
          </a:p>
        </p:txBody>
      </p:sp>
    </p:spTree>
    <p:extLst>
      <p:ext uri="{BB962C8B-B14F-4D97-AF65-F5344CB8AC3E}">
        <p14:creationId xmlns:p14="http://schemas.microsoft.com/office/powerpoint/2010/main" val="3356308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150556" y="6377161"/>
            <a:ext cx="733864" cy="274320"/>
          </a:xfrm>
        </p:spPr>
        <p:txBody>
          <a:bodyPr/>
          <a:lstStyle/>
          <a:p>
            <a:pPr algn="ctr"/>
            <a:fld id="{E97C92B5-FE5E-4D90-8E9B-D56838096173}" type="slidenum">
              <a:rPr lang="en-US" sz="1400" smtClean="0">
                <a:solidFill>
                  <a:prstClr val="white">
                    <a:tint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24</a:t>
            </a:fld>
            <a:endParaRPr lang="en-US" sz="1400" dirty="0">
              <a:solidFill>
                <a:prstClr val="white">
                  <a:tint val="9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49275" y="838200"/>
            <a:ext cx="8594725" cy="276225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C800"/>
                </a:solidFill>
              </a:rPr>
              <a:t>GRATs</a:t>
            </a:r>
            <a:r>
              <a:rPr lang="en-US" sz="4800" b="1" dirty="0">
                <a:solidFill>
                  <a:srgbClr val="FFC800"/>
                </a:solidFill>
              </a:rPr>
              <a:t/>
            </a:r>
            <a:br>
              <a:rPr lang="en-US" sz="4800" b="1" dirty="0">
                <a:solidFill>
                  <a:srgbClr val="FFC800"/>
                </a:solidFill>
              </a:rPr>
            </a:br>
            <a:r>
              <a:rPr lang="en-US" sz="4800" b="1" dirty="0">
                <a:solidFill>
                  <a:srgbClr val="FFC800"/>
                </a:solidFill>
              </a:rPr>
              <a:t>RUNNING THE NUMBERS</a:t>
            </a:r>
          </a:p>
        </p:txBody>
      </p:sp>
      <p:sp>
        <p:nvSpPr>
          <p:cNvPr id="182274" name="Subtitle 2"/>
          <p:cNvSpPr>
            <a:spLocks noGrp="1"/>
          </p:cNvSpPr>
          <p:nvPr>
            <p:ph type="subTitle" idx="4294967295"/>
          </p:nvPr>
        </p:nvSpPr>
        <p:spPr>
          <a:xfrm>
            <a:off x="0" y="3859213"/>
            <a:ext cx="9144000" cy="21002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600" dirty="0" smtClean="0">
                <a:solidFill>
                  <a:srgbClr val="FFC800"/>
                </a:solidFill>
              </a:rPr>
              <a:t>Demonstration</a:t>
            </a:r>
            <a:endParaRPr lang="en-US" sz="3200" dirty="0">
              <a:solidFill>
                <a:srgbClr val="FFC800"/>
              </a:solidFill>
            </a:endParaRPr>
          </a:p>
        </p:txBody>
      </p:sp>
      <p:pic>
        <p:nvPicPr>
          <p:cNvPr id="4" name="Picture 3" descr="C:\Users\ravenida\AppData\Local\Temp\1103496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0" b="25138"/>
          <a:stretch/>
        </p:blipFill>
        <p:spPr bwMode="auto">
          <a:xfrm>
            <a:off x="223168" y="6132902"/>
            <a:ext cx="1066800" cy="50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84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92B5-FE5E-4D90-8E9B-D56838096173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25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6802" name="Title 4"/>
          <p:cNvSpPr>
            <a:spLocks noGrp="1"/>
          </p:cNvSpPr>
          <p:nvPr>
            <p:ph type="title" idx="4294967295"/>
          </p:nvPr>
        </p:nvSpPr>
        <p:spPr>
          <a:xfrm>
            <a:off x="1808163" y="568325"/>
            <a:ext cx="7335837" cy="4033838"/>
          </a:xfrm>
        </p:spPr>
        <p:txBody>
          <a:bodyPr>
            <a:normAutofit/>
          </a:bodyPr>
          <a:lstStyle/>
          <a:p>
            <a:pPr algn="ctr"/>
            <a:r>
              <a:rPr lang="en-US" altLang="en-US" sz="8000" dirty="0" smtClean="0"/>
              <a:t>IDGTS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191000" y="6324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3E9DCFDF-886E-4EDD-97CE-7C96535ED24F}" type="slidenum">
              <a:rPr lang="en-US" altLang="en-US">
                <a:solidFill>
                  <a:prstClr val="white"/>
                </a:solidFill>
              </a:rPr>
              <a:pPr algn="ctr" eaLnBrk="1" hangingPunct="1"/>
              <a:t>25</a:t>
            </a:fld>
            <a:endParaRPr lang="en-US" altLang="en-US" dirty="0">
              <a:solidFill>
                <a:prstClr val="white"/>
              </a:solidFill>
            </a:endParaRPr>
          </a:p>
        </p:txBody>
      </p:sp>
      <p:pic>
        <p:nvPicPr>
          <p:cNvPr id="4" name="Picture 3" descr="C:\Users\ravenida\AppData\Local\Temp\1103496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0" b="25138"/>
          <a:stretch/>
        </p:blipFill>
        <p:spPr bwMode="auto">
          <a:xfrm>
            <a:off x="233328" y="6072930"/>
            <a:ext cx="1066800" cy="50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106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Why IDGTs are so Valuable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76200" y="1714500"/>
            <a:ext cx="8915400" cy="44577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Freeze value of estate</a:t>
            </a:r>
          </a:p>
          <a:p>
            <a:r>
              <a:rPr lang="en-US" altLang="en-US" dirty="0"/>
              <a:t>All appreciation occurs outside estate</a:t>
            </a:r>
          </a:p>
          <a:p>
            <a:r>
              <a:rPr lang="en-US" dirty="0" smtClean="0"/>
              <a:t>Payment of income tax reduces the value of estate</a:t>
            </a:r>
            <a:endParaRPr lang="en-US" dirty="0"/>
          </a:p>
          <a:p>
            <a:r>
              <a:rPr lang="en-US" dirty="0"/>
              <a:t>Payment of income tax </a:t>
            </a:r>
            <a:r>
              <a:rPr lang="en-US" dirty="0" smtClean="0"/>
              <a:t>is a tax-free gift to trust </a:t>
            </a:r>
          </a:p>
          <a:p>
            <a:r>
              <a:rPr lang="en-US" altLang="en-US" dirty="0"/>
              <a:t>Potential unlimited leveraging of GST exemption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967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IDGTs are so Valuable (cont’d)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762000" y="1714500"/>
            <a:ext cx="7620000" cy="3429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Maximum </a:t>
            </a:r>
            <a:r>
              <a:rPr lang="en-US" sz="3200" dirty="0"/>
              <a:t>control of cash flow through modeling</a:t>
            </a:r>
          </a:p>
          <a:p>
            <a:r>
              <a:rPr lang="en-US" sz="3200" dirty="0" smtClean="0"/>
              <a:t>Incredible flexibility, can </a:t>
            </a:r>
            <a:r>
              <a:rPr lang="en-US" sz="3200" dirty="0"/>
              <a:t>adjust cash flow during operation</a:t>
            </a:r>
          </a:p>
          <a:p>
            <a:r>
              <a:rPr lang="en-US" sz="3200" dirty="0" smtClean="0"/>
              <a:t>No </a:t>
            </a:r>
            <a:r>
              <a:rPr lang="en-US" sz="3200" dirty="0"/>
              <a:t>survival </a:t>
            </a:r>
            <a:r>
              <a:rPr lang="en-US" sz="3200" dirty="0" smtClean="0"/>
              <a:t>requirement</a:t>
            </a:r>
            <a:endParaRPr lang="en-US" sz="3200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29596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IDGTs are so Valuable (cont’d)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>
            <a:normAutofit lnSpcReduction="10000"/>
          </a:bodyPr>
          <a:lstStyle/>
          <a:p>
            <a:r>
              <a:rPr lang="en-US" altLang="en-US" sz="3400" dirty="0" smtClean="0"/>
              <a:t>The sale to an IDGT moves appreciating assets from the grantor’s estate and replaces it with a depreciating note.</a:t>
            </a:r>
          </a:p>
          <a:p>
            <a:r>
              <a:rPr lang="en-US" altLang="en-US" sz="3400" dirty="0" smtClean="0"/>
              <a:t>Even if there is no appreciation, the </a:t>
            </a:r>
            <a:r>
              <a:rPr lang="en-US" altLang="en-US" sz="3400" dirty="0"/>
              <a:t>act of the sale </a:t>
            </a:r>
            <a:r>
              <a:rPr lang="en-US" altLang="en-US" sz="3400" dirty="0" smtClean="0"/>
              <a:t>exchanges a static asset with </a:t>
            </a:r>
            <a:r>
              <a:rPr lang="en-US" altLang="en-US" sz="3400" dirty="0"/>
              <a:t>a depreciating </a:t>
            </a:r>
            <a:r>
              <a:rPr lang="en-US" altLang="en-US" sz="3400" dirty="0" smtClean="0"/>
              <a:t>asset, thus reducing the estate</a:t>
            </a:r>
          </a:p>
          <a:p>
            <a:r>
              <a:rPr lang="en-US" altLang="en-US" sz="3400" dirty="0" smtClean="0"/>
              <a:t>Payment of the exact same income taxes you would pay otherwise to the extent it pays down principal will reduce your estate. </a:t>
            </a:r>
            <a:endParaRPr lang="en-US" altLang="en-US" sz="3400" dirty="0"/>
          </a:p>
          <a:p>
            <a:endParaRPr lang="en-US" altLang="en-US" dirty="0"/>
          </a:p>
          <a:p>
            <a:endParaRPr lang="en-US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9339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089596" y="6433041"/>
            <a:ext cx="733864" cy="274320"/>
          </a:xfrm>
        </p:spPr>
        <p:txBody>
          <a:bodyPr/>
          <a:lstStyle/>
          <a:p>
            <a:pPr algn="ctr"/>
            <a:fld id="{E97C92B5-FE5E-4D90-8E9B-D56838096173}" type="slidenum">
              <a:rPr lang="en-US" sz="1400" smtClean="0">
                <a:solidFill>
                  <a:prstClr val="white">
                    <a:tint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29</a:t>
            </a:fld>
            <a:endParaRPr lang="en-US" sz="1400" dirty="0">
              <a:solidFill>
                <a:prstClr val="white">
                  <a:tint val="9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8851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8189913" cy="3152775"/>
          </a:xfrm>
        </p:spPr>
      </p:pic>
      <p:sp>
        <p:nvSpPr>
          <p:cNvPr id="78850" name="Title 7"/>
          <p:cNvSpPr>
            <a:spLocks noGrp="1"/>
          </p:cNvSpPr>
          <p:nvPr>
            <p:ph type="title" idx="4294967295"/>
          </p:nvPr>
        </p:nvSpPr>
        <p:spPr>
          <a:xfrm>
            <a:off x="0" y="190500"/>
            <a:ext cx="8013700" cy="1636713"/>
          </a:xfrm>
        </p:spPr>
        <p:txBody>
          <a:bodyPr>
            <a:noAutofit/>
          </a:bodyPr>
          <a:lstStyle/>
          <a:p>
            <a:pPr algn="ctr"/>
            <a:r>
              <a:rPr lang="en-US" altLang="en-US" sz="5400" dirty="0" smtClean="0"/>
              <a:t>Explain the IDGT Basics </a:t>
            </a:r>
            <a:br>
              <a:rPr lang="en-US" altLang="en-US" sz="5400" dirty="0" smtClean="0"/>
            </a:br>
            <a:r>
              <a:rPr lang="en-US" altLang="en-US" sz="5400" dirty="0" smtClean="0"/>
              <a:t>to Clients</a:t>
            </a:r>
          </a:p>
        </p:txBody>
      </p:sp>
      <p:pic>
        <p:nvPicPr>
          <p:cNvPr id="6" name="Picture 3" descr="C:\Users\ravenida\AppData\Local\Temp\1103496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0" b="25138"/>
          <a:stretch/>
        </p:blipFill>
        <p:spPr bwMode="auto">
          <a:xfrm>
            <a:off x="238408" y="6181372"/>
            <a:ext cx="1066800" cy="50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259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Beyond the Basics (cont’d)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8000"/>
            <a:ext cx="8229600" cy="4143009"/>
          </a:xfrm>
        </p:spPr>
        <p:txBody>
          <a:bodyPr/>
          <a:lstStyle/>
          <a:p>
            <a:r>
              <a:rPr lang="en-US" altLang="en-US" dirty="0" smtClean="0"/>
              <a:t>Private Foundations</a:t>
            </a:r>
          </a:p>
          <a:p>
            <a:r>
              <a:rPr lang="en-US" altLang="en-US" dirty="0" smtClean="0"/>
              <a:t>Donor Advised Funds at Community Foundation</a:t>
            </a:r>
          </a:p>
          <a:p>
            <a:r>
              <a:rPr lang="en-US" altLang="en-US" dirty="0" smtClean="0"/>
              <a:t>Private Annuity</a:t>
            </a:r>
          </a:p>
          <a:p>
            <a:r>
              <a:rPr lang="en-US" altLang="en-US" dirty="0" smtClean="0"/>
              <a:t>Conservation Easements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33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20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Demonstration: IDGT Modeling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25400" y="1143000"/>
            <a:ext cx="8737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dirty="0" smtClean="0"/>
              <a:t>Modeling is the key to IDGTs –Exhibit 1</a:t>
            </a:r>
          </a:p>
          <a:p>
            <a:r>
              <a:rPr lang="en-US" altLang="en-US" sz="2800" dirty="0" smtClean="0"/>
              <a:t>Variables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600" dirty="0" smtClean="0"/>
              <a:t>Asset Value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600" dirty="0" smtClean="0"/>
              <a:t>Discounts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600" dirty="0" smtClean="0"/>
              <a:t>Gift Amount / Sale Amount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600" dirty="0" smtClean="0"/>
              <a:t>Growth of Asset Value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600" dirty="0" smtClean="0"/>
              <a:t>Growth of Cash Flows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600" dirty="0" smtClean="0"/>
              <a:t>Interest Rate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600" dirty="0" smtClean="0"/>
              <a:t>Amount of Principal to Pay Down Note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600" dirty="0" smtClean="0"/>
              <a:t>Amount of Principal to Beneficiary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altLang="en-US" sz="2600" dirty="0" smtClean="0"/>
              <a:t>Tax Rates</a:t>
            </a:r>
          </a:p>
        </p:txBody>
      </p:sp>
    </p:spTree>
    <p:extLst>
      <p:ext uri="{BB962C8B-B14F-4D97-AF65-F5344CB8AC3E}">
        <p14:creationId xmlns:p14="http://schemas.microsoft.com/office/powerpoint/2010/main" val="3079410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Details of IDGTs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dirty="0" smtClean="0"/>
              <a:t>Key Provisions</a:t>
            </a:r>
          </a:p>
          <a:p>
            <a:r>
              <a:rPr lang="en-US" altLang="en-US" sz="4000" dirty="0" smtClean="0"/>
              <a:t>Funding</a:t>
            </a:r>
          </a:p>
          <a:p>
            <a:r>
              <a:rPr lang="en-US" altLang="en-US" sz="4000" dirty="0" smtClean="0"/>
              <a:t>Pre-drafting and Post-drafting work</a:t>
            </a:r>
          </a:p>
          <a:p>
            <a:r>
              <a:rPr lang="en-US" altLang="en-US" sz="4000" dirty="0" smtClean="0"/>
              <a:t>Exhibit 2 for key elements of IDGT transaction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2758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600" dirty="0" smtClean="0"/>
              <a:t>Use of Guarantee in lieu of 10% Seed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876800"/>
          </a:xfrm>
        </p:spPr>
        <p:txBody>
          <a:bodyPr/>
          <a:lstStyle/>
          <a:p>
            <a:r>
              <a:rPr lang="en-US" dirty="0" smtClean="0"/>
              <a:t>Guarantee eliminates use of exemption for seeding, thereby retaining exemption for other use. Exhibit 3.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24600" y="3429000"/>
            <a:ext cx="2260600" cy="1981200"/>
          </a:xfrm>
          <a:prstGeom prst="rect">
            <a:avLst/>
          </a:prstGeom>
          <a:solidFill>
            <a:srgbClr val="47FF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Guarantor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</a:rPr>
              <a:t>Gives Guaranty securing promissory note in exchange for guaranty fees</a:t>
            </a:r>
          </a:p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3429000"/>
            <a:ext cx="1600200" cy="1981200"/>
          </a:xfrm>
          <a:prstGeom prst="rect">
            <a:avLst/>
          </a:prstGeom>
          <a:solidFill>
            <a:srgbClr val="47FF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Grantor</a:t>
            </a: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</a:rPr>
              <a:t>sells assets in exchange for promissory note</a:t>
            </a:r>
          </a:p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895600" y="5181600"/>
            <a:ext cx="8382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334000" y="4495800"/>
            <a:ext cx="8382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10200" y="5067300"/>
            <a:ext cx="7620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3200400"/>
            <a:ext cx="1371600" cy="2590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prstClr val="black"/>
                </a:solidFill>
              </a:rPr>
              <a:t>IDGT</a:t>
            </a:r>
          </a:p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95600" y="4495800"/>
            <a:ext cx="8382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979" name="TextBox 1"/>
          <p:cNvSpPr txBox="1">
            <a:spLocks noChangeArrowheads="1"/>
          </p:cNvSpPr>
          <p:nvPr/>
        </p:nvSpPr>
        <p:spPr bwMode="auto">
          <a:xfrm>
            <a:off x="6023258" y="3000345"/>
            <a:ext cx="28632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prstClr val="black"/>
                </a:solidFill>
              </a:rPr>
              <a:t>Beneficiary Guarantees</a:t>
            </a:r>
          </a:p>
        </p:txBody>
      </p:sp>
    </p:spTree>
    <p:extLst>
      <p:ext uri="{BB962C8B-B14F-4D97-AF65-F5344CB8AC3E}">
        <p14:creationId xmlns:p14="http://schemas.microsoft.com/office/powerpoint/2010/main" val="27486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GVM’s Most Common Spousal IDGT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02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IDGT for only one spouse with sale.</a:t>
            </a:r>
          </a:p>
          <a:p>
            <a:r>
              <a:rPr lang="en-US" sz="3600" dirty="0" smtClean="0"/>
              <a:t>Modeling what is gifted vs. sold</a:t>
            </a:r>
          </a:p>
          <a:p>
            <a:r>
              <a:rPr lang="en-US" sz="3600" dirty="0" smtClean="0"/>
              <a:t>Interest rate on IDGT often is greater than AFR</a:t>
            </a:r>
          </a:p>
        </p:txBody>
      </p:sp>
    </p:spTree>
    <p:extLst>
      <p:ext uri="{BB962C8B-B14F-4D97-AF65-F5344CB8AC3E}">
        <p14:creationId xmlns:p14="http://schemas.microsoft.com/office/powerpoint/2010/main" val="341897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GVM’s Most Common Spousal IDGT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02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Frequently little or no discount is preferred in transaction</a:t>
            </a:r>
          </a:p>
          <a:p>
            <a:r>
              <a:rPr lang="en-US" sz="3600" dirty="0" smtClean="0"/>
              <a:t>Key is maintaining grantor spouse’s cash flow 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</a:pPr>
            <a:r>
              <a:rPr lang="en-US" sz="3600" dirty="0"/>
              <a:t>F</a:t>
            </a:r>
            <a:r>
              <a:rPr lang="en-US" sz="3600" dirty="0" smtClean="0"/>
              <a:t>inancial planning and structure of  transaction</a:t>
            </a:r>
          </a:p>
          <a:p>
            <a:r>
              <a:rPr lang="en-US" sz="3600" dirty="0" smtClean="0"/>
              <a:t>Modeling term of note</a:t>
            </a:r>
          </a:p>
        </p:txBody>
      </p:sp>
    </p:spTree>
    <p:extLst>
      <p:ext uri="{BB962C8B-B14F-4D97-AF65-F5344CB8AC3E}">
        <p14:creationId xmlns:p14="http://schemas.microsoft.com/office/powerpoint/2010/main" val="34114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SCIN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Self Cancelling Installment Note</a:t>
            </a:r>
          </a:p>
          <a:p>
            <a:r>
              <a:rPr lang="en-US" altLang="en-US" dirty="0" smtClean="0"/>
              <a:t>Demonstration</a:t>
            </a:r>
          </a:p>
          <a:p>
            <a:r>
              <a:rPr lang="en-US" altLang="en-US" dirty="0" smtClean="0"/>
              <a:t>Recent PLR 201330033 – “SCIN signed by family members is presumed to be a gift and not a bona fide transaction.” </a:t>
            </a:r>
          </a:p>
          <a:p>
            <a:r>
              <a:rPr lang="en-US" altLang="en-US" dirty="0" smtClean="0"/>
              <a:t>Required affirmative showing that at the time of the transaction “a real expectation of repayment and intent to enforce the collection of the indebtedness. 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2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24960" y="6339840"/>
            <a:ext cx="739140" cy="279399"/>
          </a:xfrm>
        </p:spPr>
        <p:txBody>
          <a:bodyPr/>
          <a:lstStyle/>
          <a:p>
            <a:pPr algn="ctr"/>
            <a:fld id="{E97C92B5-FE5E-4D90-8E9B-D56838096173}" type="slidenum">
              <a:rPr lang="en-US" sz="1400" smtClean="0">
                <a:solidFill>
                  <a:prstClr val="white">
                    <a:tint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36</a:t>
            </a:fld>
            <a:endParaRPr lang="en-US" sz="1400" dirty="0">
              <a:solidFill>
                <a:prstClr val="white">
                  <a:tint val="9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0386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Defined Value Clause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425700" y="2819400"/>
            <a:ext cx="6718300" cy="1219200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sz="4400" dirty="0" smtClean="0">
                <a:solidFill>
                  <a:srgbClr val="FFC800"/>
                </a:solidFill>
              </a:rPr>
              <a:t>Wandry Clause, Exhibit 4</a:t>
            </a:r>
            <a:endParaRPr lang="en-US" sz="4400" dirty="0">
              <a:solidFill>
                <a:srgbClr val="FFC800"/>
              </a:solidFill>
            </a:endParaRPr>
          </a:p>
        </p:txBody>
      </p:sp>
      <p:pic>
        <p:nvPicPr>
          <p:cNvPr id="5" name="Picture 4" descr="C:\Users\ravenida\AppData\Local\Temp\1103496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0" b="25138"/>
          <a:stretch/>
        </p:blipFill>
        <p:spPr bwMode="auto">
          <a:xfrm>
            <a:off x="456848" y="6075680"/>
            <a:ext cx="1066800" cy="50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375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GVM Wealth Preservation Team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>
          <a:xfrm>
            <a:off x="3429000" y="1295400"/>
            <a:ext cx="5486400" cy="365589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Dave Gaw</a:t>
            </a:r>
          </a:p>
          <a:p>
            <a:r>
              <a:rPr lang="en-US" altLang="en-US" dirty="0" smtClean="0"/>
              <a:t>Jamie Watson</a:t>
            </a:r>
          </a:p>
          <a:p>
            <a:r>
              <a:rPr lang="en-US" altLang="en-US" dirty="0"/>
              <a:t>Jeff </a:t>
            </a:r>
            <a:r>
              <a:rPr lang="en-US" altLang="en-US" dirty="0" smtClean="0"/>
              <a:t>Stephens</a:t>
            </a:r>
          </a:p>
          <a:p>
            <a:r>
              <a:rPr lang="en-US" altLang="en-US" dirty="0" smtClean="0"/>
              <a:t>Elizabeth </a:t>
            </a:r>
            <a:r>
              <a:rPr lang="en-US" altLang="en-US" dirty="0" err="1" smtClean="0"/>
              <a:t>Serres</a:t>
            </a:r>
            <a:endParaRPr lang="en-US" altLang="en-US" dirty="0" smtClean="0"/>
          </a:p>
          <a:p>
            <a:r>
              <a:rPr lang="en-US" altLang="en-US" dirty="0" smtClean="0"/>
              <a:t>Liz Conemac</a:t>
            </a:r>
          </a:p>
          <a:p>
            <a:r>
              <a:rPr lang="en-US" altLang="en-US" dirty="0" smtClean="0"/>
              <a:t>Laura Srebro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95247" name="TextBox 20"/>
          <p:cNvSpPr txBox="1">
            <a:spLocks noChangeArrowheads="1"/>
          </p:cNvSpPr>
          <p:nvPr/>
        </p:nvSpPr>
        <p:spPr bwMode="auto">
          <a:xfrm>
            <a:off x="4343400" y="4976693"/>
            <a:ext cx="2590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solidFill>
                  <a:prstClr val="black"/>
                </a:solidFill>
              </a:rPr>
              <a:t>Gaw Van Male</a:t>
            </a:r>
          </a:p>
          <a:p>
            <a:pPr algn="ctr" eaLnBrk="1" hangingPunct="1"/>
            <a:r>
              <a:rPr lang="en-US" altLang="en-US" sz="1400" b="1" dirty="0">
                <a:solidFill>
                  <a:prstClr val="black"/>
                </a:solidFill>
              </a:rPr>
              <a:t>Wealth Preservation Team</a:t>
            </a:r>
          </a:p>
          <a:p>
            <a:pPr algn="ctr" eaLnBrk="1" hangingPunct="1"/>
            <a:r>
              <a:rPr lang="en-US" altLang="en-US" sz="1400" b="1" dirty="0">
                <a:solidFill>
                  <a:prstClr val="black"/>
                </a:solidFill>
              </a:rPr>
              <a:t>1000 Main Street, 3</a:t>
            </a:r>
            <a:r>
              <a:rPr lang="en-US" altLang="en-US" sz="1400" b="1" baseline="30000" dirty="0">
                <a:solidFill>
                  <a:prstClr val="black"/>
                </a:solidFill>
              </a:rPr>
              <a:t>rd</a:t>
            </a:r>
            <a:r>
              <a:rPr lang="en-US" altLang="en-US" sz="1400" b="1" dirty="0">
                <a:solidFill>
                  <a:prstClr val="black"/>
                </a:solidFill>
              </a:rPr>
              <a:t> Floor</a:t>
            </a:r>
          </a:p>
          <a:p>
            <a:pPr algn="ctr" eaLnBrk="1" hangingPunct="1"/>
            <a:r>
              <a:rPr lang="en-US" altLang="en-US" sz="1400" b="1" dirty="0">
                <a:solidFill>
                  <a:prstClr val="black"/>
                </a:solidFill>
              </a:rPr>
              <a:t>Napa, CA 94559</a:t>
            </a:r>
          </a:p>
          <a:p>
            <a:pPr algn="ctr" eaLnBrk="1" hangingPunct="1"/>
            <a:r>
              <a:rPr lang="en-US" altLang="en-US" sz="1400" b="1" dirty="0" smtClean="0">
                <a:solidFill>
                  <a:prstClr val="black"/>
                </a:solidFill>
              </a:rPr>
              <a:t>707-252-9000</a:t>
            </a:r>
          </a:p>
          <a:p>
            <a:pPr algn="ctr" eaLnBrk="1" hangingPunct="1"/>
            <a:r>
              <a:rPr lang="en-US" altLang="en-US" sz="1400" b="1" dirty="0" smtClean="0">
                <a:solidFill>
                  <a:prstClr val="black"/>
                </a:solidFill>
              </a:rPr>
              <a:t>dave@gawvanmale.com</a:t>
            </a:r>
            <a:endParaRPr lang="en-US" altLang="en-US" sz="1400" b="1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81686" y="1291248"/>
            <a:ext cx="2277893" cy="4387929"/>
            <a:chOff x="1241368" y="1150938"/>
            <a:chExt cx="2277893" cy="438792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5922" y="1168400"/>
              <a:ext cx="1010388" cy="1416050"/>
            </a:xfrm>
            <a:prstGeom prst="rect">
              <a:avLst/>
            </a:prstGeom>
            <a:ln w="0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l="2242" r="9784"/>
            <a:stretch/>
          </p:blipFill>
          <p:spPr>
            <a:xfrm>
              <a:off x="2523444" y="1150938"/>
              <a:ext cx="995817" cy="1433512"/>
            </a:xfrm>
            <a:prstGeom prst="rect">
              <a:avLst/>
            </a:prstGeom>
            <a:ln w="0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45922" y="4106773"/>
              <a:ext cx="1010388" cy="1408420"/>
            </a:xfrm>
            <a:prstGeom prst="rect">
              <a:avLst/>
            </a:prstGeom>
            <a:ln w="0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6"/>
            <a:srcRect l="57247" r="13830" b="39744"/>
            <a:stretch/>
          </p:blipFill>
          <p:spPr>
            <a:xfrm>
              <a:off x="1241368" y="2620736"/>
              <a:ext cx="1014942" cy="1460528"/>
            </a:xfrm>
            <a:prstGeom prst="rect">
              <a:avLst/>
            </a:prstGeom>
            <a:ln w="0"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2523444" y="4083099"/>
              <a:ext cx="995817" cy="1455768"/>
            </a:xfrm>
            <a:prstGeom prst="rect">
              <a:avLst/>
            </a:prstGeom>
            <a:noFill/>
            <a:ln w="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3015" y="2771931"/>
            <a:ext cx="917310" cy="137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9391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Beyond the Basics (cont’d)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11400"/>
            <a:ext cx="8229600" cy="3609609"/>
          </a:xfrm>
        </p:spPr>
        <p:txBody>
          <a:bodyPr/>
          <a:lstStyle/>
          <a:p>
            <a:r>
              <a:rPr lang="en-US" altLang="en-US" dirty="0" smtClean="0"/>
              <a:t>Division of assets into different entities for asset protection and planning</a:t>
            </a:r>
          </a:p>
          <a:p>
            <a:r>
              <a:rPr lang="en-US" altLang="en-US" dirty="0" smtClean="0"/>
              <a:t>Intentionally Defective Beneficiary Trusts (IDBT)</a:t>
            </a:r>
          </a:p>
        </p:txBody>
      </p:sp>
    </p:spTree>
    <p:extLst>
      <p:ext uri="{BB962C8B-B14F-4D97-AF65-F5344CB8AC3E}">
        <p14:creationId xmlns:p14="http://schemas.microsoft.com/office/powerpoint/2010/main" val="1747585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Most Common Advanced Techniques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Qualified Personal Resident Trust (QPRT)</a:t>
            </a:r>
          </a:p>
          <a:p>
            <a:r>
              <a:rPr lang="en-US" dirty="0" smtClean="0"/>
              <a:t>Grantor Retained Annuity Trust (GRAT)</a:t>
            </a:r>
          </a:p>
          <a:p>
            <a:r>
              <a:rPr lang="en-US" dirty="0" smtClean="0"/>
              <a:t>Intentionally Defective Grantor Trust (IDGT) (with or without SCIN)</a:t>
            </a:r>
          </a:p>
          <a:p>
            <a:r>
              <a:rPr lang="en-US" dirty="0" smtClean="0"/>
              <a:t>Irrevocable trust on back-end of all plans</a:t>
            </a:r>
          </a:p>
          <a:p>
            <a:r>
              <a:rPr lang="en-US" dirty="0" smtClean="0"/>
              <a:t>Stand-Alone Irrevocable Trust for Annual Exclusion Gifting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21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4"/>
          <p:cNvSpPr>
            <a:spLocks noGrp="1"/>
          </p:cNvSpPr>
          <p:nvPr>
            <p:ph type="title" idx="4294967295"/>
          </p:nvPr>
        </p:nvSpPr>
        <p:spPr>
          <a:xfrm>
            <a:off x="1484313" y="2514600"/>
            <a:ext cx="7659687" cy="1168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 </a:t>
            </a:r>
            <a:r>
              <a:rPr lang="en-US" altLang="en-US" sz="9800" dirty="0" smtClean="0"/>
              <a:t>QPRTS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191000" y="6324600"/>
            <a:ext cx="68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3E9DCFDF-886E-4EDD-97CE-7C96535ED24F}" type="slidenum">
              <a:rPr lang="en-US" altLang="en-US">
                <a:solidFill>
                  <a:prstClr val="white"/>
                </a:solidFill>
              </a:rPr>
              <a:pPr algn="ctr" eaLnBrk="1" hangingPunct="1"/>
              <a:t>6</a:t>
            </a:fld>
            <a:endParaRPr lang="en-US" altLang="en-US" dirty="0">
              <a:solidFill>
                <a:prstClr val="white"/>
              </a:solidFill>
            </a:endParaRPr>
          </a:p>
        </p:txBody>
      </p:sp>
      <p:pic>
        <p:nvPicPr>
          <p:cNvPr id="5" name="Picture 3" descr="C:\Users\ravenida\AppData\Local\Temp\1103496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0" b="25138"/>
          <a:stretch/>
        </p:blipFill>
        <p:spPr bwMode="auto">
          <a:xfrm>
            <a:off x="456848" y="6072930"/>
            <a:ext cx="1066800" cy="50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483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Explaining QPRTS to your Clients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1800" y="1752600"/>
            <a:ext cx="8229600" cy="4625609"/>
          </a:xfrm>
        </p:spPr>
        <p:txBody>
          <a:bodyPr/>
          <a:lstStyle/>
          <a:p>
            <a:r>
              <a:rPr lang="es-US" sz="4000" dirty="0" smtClean="0"/>
              <a:t>Gift of a $1 </a:t>
            </a:r>
            <a:r>
              <a:rPr lang="es-US" sz="4000" dirty="0" err="1" smtClean="0"/>
              <a:t>million</a:t>
            </a:r>
            <a:r>
              <a:rPr lang="es-US" sz="4000" dirty="0" smtClean="0"/>
              <a:t> </a:t>
            </a:r>
            <a:r>
              <a:rPr lang="es-US" sz="4000" dirty="0" err="1" smtClean="0"/>
              <a:t>outright</a:t>
            </a:r>
            <a:r>
              <a:rPr lang="es-US" sz="4000" dirty="0" smtClean="0"/>
              <a:t> </a:t>
            </a:r>
          </a:p>
          <a:p>
            <a:pPr marL="118872" indent="0">
              <a:buNone/>
            </a:pPr>
            <a:endParaRPr lang="es-US" sz="4000" dirty="0" smtClean="0"/>
          </a:p>
          <a:p>
            <a:r>
              <a:rPr lang="es-US" sz="4000" dirty="0" smtClean="0"/>
              <a:t>Gift of a $1 million, but cannot benefit until 20 years later</a:t>
            </a:r>
          </a:p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92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Discounts of QPRTS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9900" y="1549400"/>
            <a:ext cx="8229600" cy="4625609"/>
          </a:xfrm>
        </p:spPr>
        <p:txBody>
          <a:bodyPr/>
          <a:lstStyle/>
          <a:p>
            <a:r>
              <a:rPr lang="es-US" dirty="0" smtClean="0"/>
              <a:t>Fractional interest discount for using multiple QPRTs</a:t>
            </a:r>
          </a:p>
          <a:p>
            <a:r>
              <a:rPr lang="es-US" dirty="0" smtClean="0"/>
              <a:t>Discount for retained income interest (essentially time value of money)</a:t>
            </a:r>
          </a:p>
          <a:p>
            <a:r>
              <a:rPr lang="es-US" dirty="0" smtClean="0"/>
              <a:t>Discount for contingent reversion if grantor does not live the term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15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764476" y="6262652"/>
            <a:ext cx="733864" cy="388829"/>
          </a:xfrm>
        </p:spPr>
        <p:txBody>
          <a:bodyPr/>
          <a:lstStyle/>
          <a:p>
            <a:pPr algn="ctr"/>
            <a:fld id="{E97C92B5-FE5E-4D90-8E9B-D56838096173}" type="slidenum">
              <a:rPr lang="en-US" sz="1400" smtClean="0">
                <a:solidFill>
                  <a:prstClr val="white">
                    <a:tint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9</a:t>
            </a:fld>
            <a:endParaRPr lang="en-US" sz="1400" dirty="0">
              <a:solidFill>
                <a:prstClr val="white">
                  <a:tint val="9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3048000"/>
          </a:xfrm>
        </p:spPr>
        <p:txBody>
          <a:bodyPr>
            <a:noAutofit/>
          </a:bodyPr>
          <a:lstStyle/>
          <a:p>
            <a:pPr marL="118872" indent="0" algn="ctr">
              <a:buNone/>
            </a:pPr>
            <a:r>
              <a:rPr lang="en-US" sz="4400" dirty="0" smtClean="0">
                <a:solidFill>
                  <a:srgbClr val="FFC800"/>
                </a:solidFill>
              </a:rPr>
              <a:t>Demonstration of QPRT (Estate Planning Tools)</a:t>
            </a:r>
          </a:p>
          <a:p>
            <a:pPr marL="118872" indent="0" algn="ctr">
              <a:buNone/>
            </a:pPr>
            <a:endParaRPr lang="en-US" sz="4400" dirty="0" smtClean="0">
              <a:solidFill>
                <a:srgbClr val="FFC800"/>
              </a:solidFill>
            </a:endParaRPr>
          </a:p>
          <a:p>
            <a:pPr marL="118872" indent="0" algn="ctr">
              <a:buNone/>
            </a:pPr>
            <a:endParaRPr lang="en-US" sz="4400" dirty="0">
              <a:solidFill>
                <a:srgbClr val="FFC800"/>
              </a:solidFill>
            </a:endParaRPr>
          </a:p>
        </p:txBody>
      </p:sp>
      <p:pic>
        <p:nvPicPr>
          <p:cNvPr id="4" name="Picture 3" descr="C:\Users\ravenida\AppData\Local\Temp\1103496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0" b="25138"/>
          <a:stretch/>
        </p:blipFill>
        <p:spPr bwMode="auto">
          <a:xfrm>
            <a:off x="395888" y="6089932"/>
            <a:ext cx="1066800" cy="50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02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txDef>
      <a:spPr/>
      <a:bodyPr vert="horz" lIns="54864" tIns="91440" rtlCol="0">
        <a:noAutofit/>
      </a:bodyPr>
      <a:lstStyle>
        <a:defPPr>
          <a:spcAft>
            <a:spcPts val="0"/>
          </a:spcAft>
          <a:defRPr sz="16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24388</TotalTime>
  <Words>1136</Words>
  <Application>Microsoft Office PowerPoint</Application>
  <PresentationFormat>On-screen Show (4:3)</PresentationFormat>
  <Paragraphs>197</Paragraphs>
  <Slides>37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Custom Design</vt:lpstr>
      <vt:lpstr>1_Module</vt:lpstr>
      <vt:lpstr>Advanced Estate Planning</vt:lpstr>
      <vt:lpstr>Beyond the Basics</vt:lpstr>
      <vt:lpstr>Beyond the Basics (cont’d)</vt:lpstr>
      <vt:lpstr>Beyond the Basics (cont’d)</vt:lpstr>
      <vt:lpstr>Most Common Advanced Techniques</vt:lpstr>
      <vt:lpstr> QPRTS</vt:lpstr>
      <vt:lpstr>Explaining QPRTS to your Clients</vt:lpstr>
      <vt:lpstr>The Discounts of QPRTS</vt:lpstr>
      <vt:lpstr>PowerPoint Presentation</vt:lpstr>
      <vt:lpstr>Issues for QPRTs</vt:lpstr>
      <vt:lpstr>Issues for QPRTs (cont’d)</vt:lpstr>
      <vt:lpstr>The Principal Residence</vt:lpstr>
      <vt:lpstr>The Non-Principal Residence</vt:lpstr>
      <vt:lpstr>What if …</vt:lpstr>
      <vt:lpstr>Work After Signing</vt:lpstr>
      <vt:lpstr>GRATS </vt:lpstr>
      <vt:lpstr>EXPLANATION TO CLIENTS </vt:lpstr>
      <vt:lpstr>Same GRAT </vt:lpstr>
      <vt:lpstr>Basics of GRATS </vt:lpstr>
      <vt:lpstr>Basics of GRATS (cont’d)</vt:lpstr>
      <vt:lpstr>Basics of GRATS (cont’d)</vt:lpstr>
      <vt:lpstr>Term of GRAT </vt:lpstr>
      <vt:lpstr>When to Use a GRAT</vt:lpstr>
      <vt:lpstr>GRATs RUNNING THE NUMBERS</vt:lpstr>
      <vt:lpstr>IDGTS</vt:lpstr>
      <vt:lpstr>Why IDGTs are so Valuable</vt:lpstr>
      <vt:lpstr>Why IDGTs are so Valuable (cont’d)</vt:lpstr>
      <vt:lpstr>Why IDGTs are so Valuable (cont’d)</vt:lpstr>
      <vt:lpstr>Explain the IDGT Basics  to Clients</vt:lpstr>
      <vt:lpstr>Demonstration: IDGT Modeling</vt:lpstr>
      <vt:lpstr>Details of IDGTs</vt:lpstr>
      <vt:lpstr>Use of Guarantee in lieu of 10% Seed</vt:lpstr>
      <vt:lpstr>GVM’s Most Common Spousal IDGT</vt:lpstr>
      <vt:lpstr>GVM’s Most Common Spousal IDGT</vt:lpstr>
      <vt:lpstr> SCIN </vt:lpstr>
      <vt:lpstr>Defined Value Clause</vt:lpstr>
      <vt:lpstr>GVM Wealth Preservation Team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%USERNAME%</cp:lastModifiedBy>
  <cp:revision>433</cp:revision>
  <cp:lastPrinted>2015-11-03T22:01:08Z</cp:lastPrinted>
  <dcterms:created xsi:type="dcterms:W3CDTF">2013-05-07T23:04:59Z</dcterms:created>
  <dcterms:modified xsi:type="dcterms:W3CDTF">2015-11-03T22:21:31Z</dcterms:modified>
</cp:coreProperties>
</file>